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733" r:id="rId2"/>
    <p:sldMasterId id="2147483714" r:id="rId3"/>
  </p:sldMasterIdLst>
  <p:notesMasterIdLst>
    <p:notesMasterId r:id="rId15"/>
  </p:notesMasterIdLst>
  <p:sldIdLst>
    <p:sldId id="257" r:id="rId4"/>
    <p:sldId id="279" r:id="rId5"/>
    <p:sldId id="287" r:id="rId6"/>
    <p:sldId id="286" r:id="rId7"/>
    <p:sldId id="294" r:id="rId8"/>
    <p:sldId id="295" r:id="rId9"/>
    <p:sldId id="296" r:id="rId10"/>
    <p:sldId id="297" r:id="rId11"/>
    <p:sldId id="293" r:id="rId12"/>
    <p:sldId id="298" r:id="rId13"/>
    <p:sldId id="29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36" autoAdjust="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png>
</file>

<file path=ppt/media/image12.jpeg>
</file>

<file path=ppt/media/image13.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20/04/2020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dpi="0" rotWithShape="1">
            <a:blip r:embed="rId2"/>
            <a:srcRect/>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3"/>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en-US"/>
              <a:t>Click to edit Master title style</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20/04/2020</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20/04/2020</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20/04/2020</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20/04/2020</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a:blipFill>
            <a:blip r:embed="rId3"/>
            <a:stretch>
              <a:fillRect/>
            </a:stretch>
          </a:blipFill>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177613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Strength">
    <p:bg>
      <p:bgPr>
        <a:blipFill>
          <a:blip r:embed="rId2"/>
          <a:stretch>
            <a:fillRect/>
          </a:stretch>
        </a:blip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20/04/2020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20/04/2020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20/04/2020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20/04/2020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20/04/2020</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20/04/2020</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20/04/2020</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20/04/2020</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20/04/2020</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20/04/2020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20/04/2020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20/04/2020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20/04/2020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26" Type="http://schemas.openxmlformats.org/officeDocument/2006/relationships/image" Target="../media/image1.png"/><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theme" Target="../theme/theme2.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3.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20/04/2020</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2"/>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3" r:id="rId3"/>
    <p:sldLayoutId id="2147483765" r:id="rId4"/>
    <p:sldLayoutId id="2147483766" r:id="rId5"/>
    <p:sldLayoutId id="2147483667" r:id="rId6"/>
    <p:sldLayoutId id="2147483713" r:id="rId7"/>
    <p:sldLayoutId id="2147483668" r:id="rId8"/>
    <p:sldLayoutId id="2147483669" r:id="rId9"/>
    <p:sldLayoutId id="2147483649" r:id="rId10"/>
    <p:sldLayoutId id="2147483656" r:id="rId11"/>
    <p:sldLayoutId id="2147483658" r:id="rId12"/>
    <p:sldLayoutId id="2147483767" r:id="rId13"/>
    <p:sldLayoutId id="2147483670" r:id="rId14"/>
    <p:sldLayoutId id="2147483672" r:id="rId15"/>
    <p:sldLayoutId id="2147483673" r:id="rId16"/>
    <p:sldLayoutId id="2147483674" r:id="rId17"/>
    <p:sldLayoutId id="2147483675" r:id="rId18"/>
    <p:sldLayoutId id="2147483676" r:id="rId19"/>
    <p:sldLayoutId id="2147483671" r:id="rId20"/>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20/04/2020</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6"/>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20/04/2020</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13"/>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730" r:id="rId10"/>
    <p:sldLayoutId id="2147483732" r:id="rId1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data.vic.gov.au/" TargetMode="External"/><Relationship Id="rId2" Type="http://schemas.openxmlformats.org/officeDocument/2006/relationships/hyperlink" Target="https://myvictoria.vic.gov.au/data-sources"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p:txBody>
          <a:bodyPr/>
          <a:lstStyle/>
          <a:p>
            <a:r>
              <a:rPr lang="en-AU" dirty="0"/>
              <a:t>Applications of GIS : Week 6</a:t>
            </a:r>
          </a:p>
          <a:p>
            <a:pPr marL="457200" lvl="1" indent="-457200">
              <a:buFontTx/>
              <a:buChar char="-"/>
            </a:pPr>
            <a:r>
              <a:rPr lang="en-AU" sz="2800" dirty="0">
                <a:solidFill>
                  <a:schemeClr val="accent2">
                    <a:lumMod val="20000"/>
                    <a:lumOff val="80000"/>
                  </a:schemeClr>
                </a:solidFill>
              </a:rPr>
              <a:t>Assignment 2 Feedback</a:t>
            </a:r>
          </a:p>
          <a:p>
            <a:pPr marL="457200" lvl="1" indent="-457200">
              <a:buFontTx/>
              <a:buChar char="-"/>
            </a:pPr>
            <a:r>
              <a:rPr lang="en-AU" sz="2800" dirty="0">
                <a:solidFill>
                  <a:schemeClr val="accent2">
                    <a:lumMod val="20000"/>
                    <a:lumOff val="80000"/>
                  </a:schemeClr>
                </a:solidFill>
              </a:rPr>
              <a:t>Assignment 3 Run through</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a:t>
            </a:fld>
            <a:endParaRPr lang="en-AU" noProof="0"/>
          </a:p>
        </p:txBody>
      </p:sp>
      <p:pic>
        <p:nvPicPr>
          <p:cNvPr id="9" name="Picture Placeholder 8">
            <a:extLst>
              <a:ext uri="{FF2B5EF4-FFF2-40B4-BE49-F238E27FC236}">
                <a16:creationId xmlns:a16="http://schemas.microsoft.com/office/drawing/2014/main" id="{FE6862DE-29D9-4685-93A7-4EBCF50A33F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851894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129A2-A295-4B59-8B72-BF5D8A9F0FDD}"/>
              </a:ext>
            </a:extLst>
          </p:cNvPr>
          <p:cNvSpPr>
            <a:spLocks noGrp="1"/>
          </p:cNvSpPr>
          <p:nvPr>
            <p:ph type="title"/>
          </p:nvPr>
        </p:nvSpPr>
        <p:spPr/>
        <p:txBody>
          <a:bodyPr/>
          <a:lstStyle/>
          <a:p>
            <a:r>
              <a:rPr lang="en-AU" dirty="0"/>
              <a:t>Other assignment notes</a:t>
            </a:r>
          </a:p>
        </p:txBody>
      </p:sp>
      <p:sp>
        <p:nvSpPr>
          <p:cNvPr id="3" name="Content Placeholder 2">
            <a:extLst>
              <a:ext uri="{FF2B5EF4-FFF2-40B4-BE49-F238E27FC236}">
                <a16:creationId xmlns:a16="http://schemas.microsoft.com/office/drawing/2014/main" id="{D46A9FAD-FD3C-4114-8CC1-2C08CC4C0ADF}"/>
              </a:ext>
            </a:extLst>
          </p:cNvPr>
          <p:cNvSpPr>
            <a:spLocks noGrp="1"/>
          </p:cNvSpPr>
          <p:nvPr>
            <p:ph idx="1"/>
          </p:nvPr>
        </p:nvSpPr>
        <p:spPr/>
        <p:txBody>
          <a:bodyPr/>
          <a:lstStyle/>
          <a:p>
            <a:pPr marL="342900" indent="-342900">
              <a:buFont typeface="Arial" panose="020B0604020202020204" pitchFamily="34" charset="0"/>
              <a:buChar char="•"/>
            </a:pPr>
            <a:r>
              <a:rPr lang="en-AU" dirty="0"/>
              <a:t>Remember to change to the correct coordinate system at the beginning of the assignment</a:t>
            </a:r>
          </a:p>
          <a:p>
            <a:pPr marL="342900" indent="-342900">
              <a:buFont typeface="Arial" panose="020B0604020202020204" pitchFamily="34" charset="0"/>
              <a:buChar char="•"/>
            </a:pPr>
            <a:r>
              <a:rPr lang="en-AU" dirty="0"/>
              <a:t>Literature Review</a:t>
            </a:r>
          </a:p>
          <a:p>
            <a:pPr marL="558900" lvl="1" indent="-342900"/>
            <a:r>
              <a:rPr lang="en-AU" dirty="0"/>
              <a:t>Must be supporting your analysis</a:t>
            </a:r>
          </a:p>
          <a:p>
            <a:pPr marL="558900" lvl="1" indent="-342900"/>
            <a:r>
              <a:rPr lang="en-AU" dirty="0"/>
              <a:t>Sample literature available on the LMS </a:t>
            </a:r>
          </a:p>
          <a:p>
            <a:pPr marL="342900" indent="-342900">
              <a:buFont typeface="Arial" panose="020B0604020202020204" pitchFamily="34" charset="0"/>
              <a:buChar char="•"/>
            </a:pPr>
            <a:r>
              <a:rPr lang="en-AU" dirty="0"/>
              <a:t>Self reflections</a:t>
            </a:r>
          </a:p>
          <a:p>
            <a:pPr marL="558900" lvl="1" indent="-342900"/>
            <a:r>
              <a:rPr lang="en-AU" dirty="0"/>
              <a:t>Add at the end of the assignment </a:t>
            </a:r>
          </a:p>
          <a:p>
            <a:pPr marL="558900" lvl="1" indent="-342900"/>
            <a:r>
              <a:rPr lang="en-AU" dirty="0"/>
              <a:t>Each group member </a:t>
            </a:r>
            <a:r>
              <a:rPr lang="en-AU" u="sng" dirty="0"/>
              <a:t>must</a:t>
            </a:r>
            <a:r>
              <a:rPr lang="en-AU" dirty="0"/>
              <a:t> do this</a:t>
            </a:r>
          </a:p>
          <a:p>
            <a:pPr marL="558900" lvl="1" indent="-342900"/>
            <a:endParaRPr lang="en-AU" dirty="0"/>
          </a:p>
          <a:p>
            <a:r>
              <a:rPr lang="en-AU" dirty="0"/>
              <a:t>Data sources:</a:t>
            </a:r>
          </a:p>
          <a:p>
            <a:r>
              <a:rPr lang="en-AU" dirty="0"/>
              <a:t>Good list: </a:t>
            </a:r>
            <a:r>
              <a:rPr lang="en-AU" dirty="0">
                <a:hlinkClick r:id="rId2"/>
              </a:rPr>
              <a:t>https://myvictoria.vic.gov.au/data-sources</a:t>
            </a:r>
            <a:endParaRPr lang="en-AU" dirty="0"/>
          </a:p>
          <a:p>
            <a:r>
              <a:rPr lang="en-AU"/>
              <a:t>Data search: </a:t>
            </a:r>
            <a:r>
              <a:rPr lang="en-AU">
                <a:hlinkClick r:id="rId3"/>
              </a:rPr>
              <a:t>https://www.data.vic.gov.au/</a:t>
            </a:r>
            <a:endParaRPr lang="en-AU"/>
          </a:p>
          <a:p>
            <a:pPr lvl="1" indent="0">
              <a:buNone/>
            </a:pPr>
            <a:endParaRPr lang="en-AU" dirty="0"/>
          </a:p>
          <a:p>
            <a:pPr marL="558900" lvl="1" indent="-342900"/>
            <a:endParaRPr lang="en-AU" dirty="0"/>
          </a:p>
        </p:txBody>
      </p:sp>
      <p:sp>
        <p:nvSpPr>
          <p:cNvPr id="4" name="Slide Number Placeholder 3">
            <a:extLst>
              <a:ext uri="{FF2B5EF4-FFF2-40B4-BE49-F238E27FC236}">
                <a16:creationId xmlns:a16="http://schemas.microsoft.com/office/drawing/2014/main" id="{2F47F4C8-DFBE-47E2-9716-DCE1E06EECAD}"/>
              </a:ext>
            </a:extLst>
          </p:cNvPr>
          <p:cNvSpPr>
            <a:spLocks noGrp="1"/>
          </p:cNvSpPr>
          <p:nvPr>
            <p:ph type="sldNum" sz="quarter" idx="12"/>
          </p:nvPr>
        </p:nvSpPr>
        <p:spPr/>
        <p:txBody>
          <a:bodyPr/>
          <a:lstStyle/>
          <a:p>
            <a:fld id="{DC22DD25-61AE-413C-B4D2-EF2365C9B2E1}" type="slidenum">
              <a:rPr lang="en-AU" noProof="0" smtClean="0"/>
              <a:t>10</a:t>
            </a:fld>
            <a:endParaRPr lang="en-AU" noProof="0"/>
          </a:p>
        </p:txBody>
      </p:sp>
    </p:spTree>
    <p:extLst>
      <p:ext uri="{BB962C8B-B14F-4D97-AF65-F5344CB8AC3E}">
        <p14:creationId xmlns:p14="http://schemas.microsoft.com/office/powerpoint/2010/main" val="2197386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ubtitle 9">
            <a:extLst>
              <a:ext uri="{FF2B5EF4-FFF2-40B4-BE49-F238E27FC236}">
                <a16:creationId xmlns:a16="http://schemas.microsoft.com/office/drawing/2014/main" id="{76BE31BA-423D-4A87-A2A1-5E9FCE09EF2A}"/>
              </a:ext>
            </a:extLst>
          </p:cNvPr>
          <p:cNvSpPr>
            <a:spLocks noGrp="1"/>
          </p:cNvSpPr>
          <p:nvPr>
            <p:ph type="subTitle" idx="1"/>
          </p:nvPr>
        </p:nvSpPr>
        <p:spPr/>
        <p:txBody>
          <a:bodyPr/>
          <a:lstStyle/>
          <a:p>
            <a:r>
              <a:rPr lang="en-AU" dirty="0"/>
              <a:t>Questions and Queries?</a:t>
            </a:r>
          </a:p>
        </p:txBody>
      </p:sp>
    </p:spTree>
    <p:extLst>
      <p:ext uri="{BB962C8B-B14F-4D97-AF65-F5344CB8AC3E}">
        <p14:creationId xmlns:p14="http://schemas.microsoft.com/office/powerpoint/2010/main" val="1121700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Feedback from assignment 2</a:t>
            </a:r>
          </a:p>
        </p:txBody>
      </p:sp>
      <p:sp>
        <p:nvSpPr>
          <p:cNvPr id="7" name="Content Placeholder 6">
            <a:extLst>
              <a:ext uri="{FF2B5EF4-FFF2-40B4-BE49-F238E27FC236}">
                <a16:creationId xmlns:a16="http://schemas.microsoft.com/office/drawing/2014/main" id="{D07DE60C-F385-414C-8B4B-3519993CEDFB}"/>
              </a:ext>
            </a:extLst>
          </p:cNvPr>
          <p:cNvSpPr>
            <a:spLocks noGrp="1"/>
          </p:cNvSpPr>
          <p:nvPr>
            <p:ph idx="1"/>
          </p:nvPr>
        </p:nvSpPr>
        <p:spPr/>
        <p:txBody>
          <a:bodyPr/>
          <a:lstStyle/>
          <a:p>
            <a:pPr marL="342900" indent="-342900">
              <a:buFont typeface="Arial" panose="020B0604020202020204" pitchFamily="34" charset="0"/>
              <a:buChar char="•"/>
            </a:pPr>
            <a:r>
              <a:rPr lang="en-AU" dirty="0"/>
              <a:t>Overall everyone did a very good job, especially considering the circumstances</a:t>
            </a:r>
          </a:p>
          <a:p>
            <a:pPr marL="342900" indent="-342900">
              <a:buFont typeface="Arial" panose="020B0604020202020204" pitchFamily="34" charset="0"/>
              <a:buChar char="•"/>
            </a:pPr>
            <a:r>
              <a:rPr lang="en-AU" dirty="0"/>
              <a:t>The mapping conducted was good for first maps produced, although for some maps the layout could be improved, have a strong focus on the maps (larger) and then also position the legend and title a little more clearly, don’t leave too much white space want to show as much information as possible. Also good have a location map to show where your project areas are in context of Melbourne or Victoria. </a:t>
            </a:r>
          </a:p>
          <a:p>
            <a:pPr marL="342900" indent="-342900">
              <a:buFont typeface="Arial" panose="020B0604020202020204" pitchFamily="34" charset="0"/>
              <a:buChar char="•"/>
            </a:pPr>
            <a:r>
              <a:rPr lang="en-AU" dirty="0"/>
              <a:t>Methodology, most people wrote good clear and concise explanations of what tools were used, what data was used and how their trends were calculated. Although there were some reports with very detailed methods like the workflow (this is not required, keep it concise) and some people wrote about their results in the methodology (this should be in results or discussion section). </a:t>
            </a:r>
          </a:p>
          <a:p>
            <a:pPr marL="342900" indent="-342900">
              <a:buFont typeface="Arial" panose="020B0604020202020204" pitchFamily="34" charset="0"/>
              <a:buChar char="•"/>
            </a:pPr>
            <a:r>
              <a:rPr lang="en-AU" dirty="0"/>
              <a:t>The discussions were good there was a good summary of the findings and recommendations given, although would have been good to see more information from external sources to backup your statements. Some people also did not discuss the limitations of their analysis and further analysis to be conducted, this is very important for the next two assignments. </a:t>
            </a:r>
          </a:p>
          <a:p>
            <a:pPr marL="342900" indent="-342900">
              <a:buFont typeface="Arial" panose="020B0604020202020204" pitchFamily="34" charset="0"/>
              <a:buChar char="•"/>
            </a:pPr>
            <a:endParaRPr lang="en-AU"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2</a:t>
            </a:fld>
            <a:endParaRPr lang="en-AU" noProof="0"/>
          </a:p>
        </p:txBody>
      </p:sp>
    </p:spTree>
    <p:extLst>
      <p:ext uri="{BB962C8B-B14F-4D97-AF65-F5344CB8AC3E}">
        <p14:creationId xmlns:p14="http://schemas.microsoft.com/office/powerpoint/2010/main" val="715261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16C8A461-ABDA-461C-A630-97D6431DB399}"/>
              </a:ext>
            </a:extLst>
          </p:cNvPr>
          <p:cNvSpPr>
            <a:spLocks noGrp="1"/>
          </p:cNvSpPr>
          <p:nvPr>
            <p:ph type="subTitle" idx="1"/>
          </p:nvPr>
        </p:nvSpPr>
        <p:spPr/>
        <p:txBody>
          <a:bodyPr/>
          <a:lstStyle/>
          <a:p>
            <a:r>
              <a:rPr lang="en-AU" dirty="0"/>
              <a:t>Demonstration</a:t>
            </a:r>
          </a:p>
        </p:txBody>
      </p:sp>
      <p:sp>
        <p:nvSpPr>
          <p:cNvPr id="3" name="Text Placeholder 2">
            <a:extLst>
              <a:ext uri="{FF2B5EF4-FFF2-40B4-BE49-F238E27FC236}">
                <a16:creationId xmlns:a16="http://schemas.microsoft.com/office/drawing/2014/main" id="{1C3ADB33-CDF8-4CA3-A42D-8AADAE016AB5}"/>
              </a:ext>
            </a:extLst>
          </p:cNvPr>
          <p:cNvSpPr>
            <a:spLocks noGrp="1"/>
          </p:cNvSpPr>
          <p:nvPr>
            <p:ph type="body" sz="quarter" idx="17"/>
          </p:nvPr>
        </p:nvSpPr>
        <p:spPr>
          <a:xfrm>
            <a:off x="500062" y="3429000"/>
            <a:ext cx="5196063" cy="956569"/>
          </a:xfrm>
        </p:spPr>
        <p:txBody>
          <a:bodyPr>
            <a:normAutofit/>
          </a:bodyPr>
          <a:lstStyle/>
          <a:p>
            <a:r>
              <a:rPr lang="en-AU" sz="2400" dirty="0"/>
              <a:t>A quick run-through of assignment 3</a:t>
            </a:r>
          </a:p>
        </p:txBody>
      </p:sp>
    </p:spTree>
    <p:extLst>
      <p:ext uri="{BB962C8B-B14F-4D97-AF65-F5344CB8AC3E}">
        <p14:creationId xmlns:p14="http://schemas.microsoft.com/office/powerpoint/2010/main" val="1981709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08EB9-9027-401E-9C0C-AB9E350AC9B5}"/>
              </a:ext>
            </a:extLst>
          </p:cNvPr>
          <p:cNvSpPr>
            <a:spLocks noGrp="1"/>
          </p:cNvSpPr>
          <p:nvPr>
            <p:ph type="title"/>
          </p:nvPr>
        </p:nvSpPr>
        <p:spPr>
          <a:xfrm>
            <a:off x="1428765" y="395066"/>
            <a:ext cx="3755631" cy="887360"/>
          </a:xfrm>
        </p:spPr>
        <p:txBody>
          <a:bodyPr/>
          <a:lstStyle/>
          <a:p>
            <a:r>
              <a:rPr lang="en-AU" dirty="0"/>
              <a:t>Analysis for high speed rail</a:t>
            </a:r>
          </a:p>
        </p:txBody>
      </p:sp>
      <p:sp>
        <p:nvSpPr>
          <p:cNvPr id="5" name="Content Placeholder 4">
            <a:extLst>
              <a:ext uri="{FF2B5EF4-FFF2-40B4-BE49-F238E27FC236}">
                <a16:creationId xmlns:a16="http://schemas.microsoft.com/office/drawing/2014/main" id="{C1FE76E5-CD97-409D-92D7-399B4E088CEF}"/>
              </a:ext>
            </a:extLst>
          </p:cNvPr>
          <p:cNvSpPr>
            <a:spLocks noGrp="1"/>
          </p:cNvSpPr>
          <p:nvPr>
            <p:ph idx="1"/>
          </p:nvPr>
        </p:nvSpPr>
        <p:spPr/>
        <p:txBody>
          <a:bodyPr/>
          <a:lstStyle/>
          <a:p>
            <a:r>
              <a:rPr lang="en-AU" dirty="0"/>
              <a:t>Data:</a:t>
            </a:r>
          </a:p>
          <a:p>
            <a:pPr marL="342900" indent="-342900">
              <a:buFontTx/>
              <a:buChar char="-"/>
            </a:pPr>
            <a:r>
              <a:rPr lang="en-AU" dirty="0"/>
              <a:t>Proposed rail alignments</a:t>
            </a:r>
          </a:p>
          <a:p>
            <a:pPr marL="342900" indent="-342900">
              <a:buFontTx/>
              <a:buChar char="-"/>
            </a:pPr>
            <a:r>
              <a:rPr lang="en-AU" dirty="0"/>
              <a:t>Digital Elevation Model</a:t>
            </a:r>
          </a:p>
          <a:p>
            <a:endParaRPr lang="en-AU" dirty="0"/>
          </a:p>
          <a:p>
            <a:r>
              <a:rPr lang="en-AU" dirty="0"/>
              <a:t>Requirements: </a:t>
            </a:r>
          </a:p>
          <a:p>
            <a:pPr marL="342900" indent="-342900">
              <a:buFontTx/>
              <a:buChar char="-"/>
            </a:pPr>
            <a:r>
              <a:rPr lang="en-AU" dirty="0"/>
              <a:t>Cannot be over a slope of 25 degrees</a:t>
            </a:r>
          </a:p>
          <a:p>
            <a:pPr marL="342900" indent="-342900">
              <a:buFontTx/>
              <a:buChar char="-"/>
            </a:pPr>
            <a:r>
              <a:rPr lang="en-AU" dirty="0"/>
              <a:t>Cannot follow a path prone to flooding</a:t>
            </a:r>
          </a:p>
          <a:p>
            <a:pPr marL="342900" indent="-342900">
              <a:buFontTx/>
              <a:buChar char="-"/>
            </a:pPr>
            <a:r>
              <a:rPr lang="en-AU" dirty="0"/>
              <a:t>Total Distance of each alignment</a:t>
            </a:r>
          </a:p>
          <a:p>
            <a:pPr marL="342900" indent="-342900">
              <a:buFontTx/>
              <a:buChar char="-"/>
            </a:pPr>
            <a:r>
              <a:rPr lang="en-AU" dirty="0"/>
              <a:t>Total number of metres each alignment climbs or falls</a:t>
            </a:r>
          </a:p>
          <a:p>
            <a:pPr marL="342900" indent="-342900">
              <a:buFontTx/>
              <a:buChar char="-"/>
            </a:pPr>
            <a:r>
              <a:rPr lang="en-AU" dirty="0"/>
              <a:t>Number of unsuitable terrain obstacles each alignment encounters</a:t>
            </a:r>
          </a:p>
        </p:txBody>
      </p:sp>
      <p:sp>
        <p:nvSpPr>
          <p:cNvPr id="4" name="Slide Number Placeholder 3">
            <a:extLst>
              <a:ext uri="{FF2B5EF4-FFF2-40B4-BE49-F238E27FC236}">
                <a16:creationId xmlns:a16="http://schemas.microsoft.com/office/drawing/2014/main" id="{14E0374F-47B7-4976-8E24-52E0F23D5D1A}"/>
              </a:ext>
            </a:extLst>
          </p:cNvPr>
          <p:cNvSpPr>
            <a:spLocks noGrp="1"/>
          </p:cNvSpPr>
          <p:nvPr>
            <p:ph type="sldNum" sz="quarter" idx="12"/>
          </p:nvPr>
        </p:nvSpPr>
        <p:spPr/>
        <p:txBody>
          <a:bodyPr/>
          <a:lstStyle/>
          <a:p>
            <a:fld id="{DC22DD25-61AE-413C-B4D2-EF2365C9B2E1}" type="slidenum">
              <a:rPr lang="en-AU" noProof="0" smtClean="0"/>
              <a:t>4</a:t>
            </a:fld>
            <a:endParaRPr lang="en-AU" noProof="0"/>
          </a:p>
        </p:txBody>
      </p:sp>
      <p:sp>
        <p:nvSpPr>
          <p:cNvPr id="8" name="Content Placeholder 7">
            <a:extLst>
              <a:ext uri="{FF2B5EF4-FFF2-40B4-BE49-F238E27FC236}">
                <a16:creationId xmlns:a16="http://schemas.microsoft.com/office/drawing/2014/main" id="{79535C97-5AA9-4968-AF99-FA4762CE0BD4}"/>
              </a:ext>
            </a:extLst>
          </p:cNvPr>
          <p:cNvSpPr>
            <a:spLocks noGrp="1"/>
          </p:cNvSpPr>
          <p:nvPr>
            <p:ph idx="13"/>
          </p:nvPr>
        </p:nvSpPr>
        <p:spPr>
          <a:xfrm>
            <a:off x="6324765" y="1532415"/>
            <a:ext cx="5400000" cy="4640086"/>
          </a:xfrm>
        </p:spPr>
        <p:txBody>
          <a:bodyPr/>
          <a:lstStyle/>
          <a:p>
            <a:r>
              <a:rPr lang="en-AU" dirty="0"/>
              <a:t>Other requirements</a:t>
            </a:r>
          </a:p>
          <a:p>
            <a:pPr marL="342900" indent="-342900">
              <a:buFontTx/>
              <a:buChar char="-"/>
            </a:pPr>
            <a:r>
              <a:rPr lang="en-AU" dirty="0"/>
              <a:t>Near townships</a:t>
            </a:r>
          </a:p>
          <a:p>
            <a:pPr marL="342900" indent="-342900">
              <a:buFontTx/>
              <a:buChar char="-"/>
            </a:pPr>
            <a:r>
              <a:rPr lang="en-AU" dirty="0"/>
              <a:t>Water crossings</a:t>
            </a:r>
          </a:p>
          <a:p>
            <a:pPr marL="342900" indent="-342900">
              <a:buFontTx/>
              <a:buChar char="-"/>
            </a:pPr>
            <a:r>
              <a:rPr lang="en-AU" dirty="0"/>
              <a:t>Infrastructure crossings</a:t>
            </a:r>
          </a:p>
          <a:p>
            <a:pPr lvl="1" indent="0">
              <a:spcBef>
                <a:spcPts val="0"/>
              </a:spcBef>
              <a:buNone/>
            </a:pPr>
            <a:endParaRPr lang="en-AU" dirty="0"/>
          </a:p>
          <a:p>
            <a:pPr marL="457200" indent="-457200">
              <a:spcBef>
                <a:spcPts val="0"/>
              </a:spcBef>
              <a:buAutoNum type="arabicPeriod"/>
            </a:pPr>
            <a:endParaRPr lang="en-AU" dirty="0"/>
          </a:p>
        </p:txBody>
      </p:sp>
    </p:spTree>
    <p:extLst>
      <p:ext uri="{BB962C8B-B14F-4D97-AF65-F5344CB8AC3E}">
        <p14:creationId xmlns:p14="http://schemas.microsoft.com/office/powerpoint/2010/main" val="3818231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96ABE-3A2B-4F29-9C1A-20D0A525393D}"/>
              </a:ext>
            </a:extLst>
          </p:cNvPr>
          <p:cNvSpPr>
            <a:spLocks noGrp="1"/>
          </p:cNvSpPr>
          <p:nvPr>
            <p:ph type="title"/>
          </p:nvPr>
        </p:nvSpPr>
        <p:spPr/>
        <p:txBody>
          <a:bodyPr/>
          <a:lstStyle/>
          <a:p>
            <a:r>
              <a:rPr lang="en-AU" dirty="0"/>
              <a:t>Requirement: Cannot be on a slope of over 25 degrees</a:t>
            </a:r>
          </a:p>
        </p:txBody>
      </p:sp>
      <p:sp>
        <p:nvSpPr>
          <p:cNvPr id="3" name="Content Placeholder 2">
            <a:extLst>
              <a:ext uri="{FF2B5EF4-FFF2-40B4-BE49-F238E27FC236}">
                <a16:creationId xmlns:a16="http://schemas.microsoft.com/office/drawing/2014/main" id="{D9B6863E-8B6F-4EC4-A91E-CA2DFB975509}"/>
              </a:ext>
            </a:extLst>
          </p:cNvPr>
          <p:cNvSpPr>
            <a:spLocks noGrp="1"/>
          </p:cNvSpPr>
          <p:nvPr>
            <p:ph idx="1"/>
          </p:nvPr>
        </p:nvSpPr>
        <p:spPr/>
        <p:txBody>
          <a:bodyPr/>
          <a:lstStyle/>
          <a:p>
            <a:pPr marL="342900" indent="-342900">
              <a:buFont typeface="Arial" panose="020B0604020202020204" pitchFamily="34" charset="0"/>
              <a:buChar char="•"/>
            </a:pPr>
            <a:r>
              <a:rPr lang="en-AU" dirty="0"/>
              <a:t>Generate points along line tool at 20 m intervals (the size of the raster pixels) for the VRA layer. </a:t>
            </a:r>
          </a:p>
          <a:p>
            <a:pPr marL="342900" indent="-342900">
              <a:buFont typeface="Arial" panose="020B0604020202020204" pitchFamily="34" charset="0"/>
              <a:buChar char="•"/>
            </a:pPr>
            <a:r>
              <a:rPr lang="en-AU" dirty="0"/>
              <a:t>Extract values to points tool using the slope layer.</a:t>
            </a:r>
          </a:p>
          <a:p>
            <a:pPr marL="342900" indent="-342900">
              <a:buFont typeface="Arial" panose="020B0604020202020204" pitchFamily="34" charset="0"/>
              <a:buChar char="•"/>
            </a:pPr>
            <a:r>
              <a:rPr lang="en-AU" dirty="0"/>
              <a:t>Right click the generated layer and check the attribute table.</a:t>
            </a:r>
          </a:p>
          <a:p>
            <a:pPr marL="342900" indent="-342900">
              <a:buFont typeface="Arial" panose="020B0604020202020204" pitchFamily="34" charset="0"/>
              <a:buChar char="•"/>
            </a:pPr>
            <a:r>
              <a:rPr lang="en-AU" dirty="0"/>
              <a:t>The RASTER VALUE column will show the slope value for each pixel of each alignment. </a:t>
            </a:r>
          </a:p>
          <a:p>
            <a:pPr marL="342900" indent="-342900">
              <a:buFont typeface="Arial" panose="020B0604020202020204" pitchFamily="34" charset="0"/>
              <a:buChar char="•"/>
            </a:pPr>
            <a:r>
              <a:rPr lang="en-AU" dirty="0"/>
              <a:t>Can export this data and calculate the amount of points with a slope over 25 degrees per alignment or right click the raster value column and select statistics.</a:t>
            </a:r>
          </a:p>
          <a:p>
            <a:pPr marL="342900" indent="-342900">
              <a:buFont typeface="Arial" panose="020B0604020202020204" pitchFamily="34" charset="0"/>
              <a:buChar char="•"/>
            </a:pPr>
            <a:r>
              <a:rPr lang="en-AU" dirty="0"/>
              <a:t>Can also use </a:t>
            </a:r>
            <a:r>
              <a:rPr lang="en-AU" u="sng" dirty="0"/>
              <a:t>Greater than or Equal </a:t>
            </a:r>
            <a:r>
              <a:rPr lang="en-AU" dirty="0"/>
              <a:t>function to do this – simpler</a:t>
            </a:r>
          </a:p>
        </p:txBody>
      </p:sp>
      <p:sp>
        <p:nvSpPr>
          <p:cNvPr id="4" name="Slide Number Placeholder 3">
            <a:extLst>
              <a:ext uri="{FF2B5EF4-FFF2-40B4-BE49-F238E27FC236}">
                <a16:creationId xmlns:a16="http://schemas.microsoft.com/office/drawing/2014/main" id="{9B4299B6-0BD3-4089-9348-5ECC080A0A13}"/>
              </a:ext>
            </a:extLst>
          </p:cNvPr>
          <p:cNvSpPr>
            <a:spLocks noGrp="1"/>
          </p:cNvSpPr>
          <p:nvPr>
            <p:ph type="sldNum" sz="quarter" idx="12"/>
          </p:nvPr>
        </p:nvSpPr>
        <p:spPr/>
        <p:txBody>
          <a:bodyPr/>
          <a:lstStyle/>
          <a:p>
            <a:fld id="{DC22DD25-61AE-413C-B4D2-EF2365C9B2E1}" type="slidenum">
              <a:rPr lang="en-AU" noProof="0" smtClean="0"/>
              <a:t>5</a:t>
            </a:fld>
            <a:endParaRPr lang="en-AU" noProof="0"/>
          </a:p>
        </p:txBody>
      </p:sp>
    </p:spTree>
    <p:extLst>
      <p:ext uri="{BB962C8B-B14F-4D97-AF65-F5344CB8AC3E}">
        <p14:creationId xmlns:p14="http://schemas.microsoft.com/office/powerpoint/2010/main" val="40444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1730F-E84A-449E-A86A-DA6AC5437EAD}"/>
              </a:ext>
            </a:extLst>
          </p:cNvPr>
          <p:cNvSpPr>
            <a:spLocks noGrp="1"/>
          </p:cNvSpPr>
          <p:nvPr>
            <p:ph type="title"/>
          </p:nvPr>
        </p:nvSpPr>
        <p:spPr/>
        <p:txBody>
          <a:bodyPr/>
          <a:lstStyle/>
          <a:p>
            <a:r>
              <a:rPr lang="en-AU" dirty="0"/>
              <a:t>Requirement: Cannot follow a path prone to flooding </a:t>
            </a:r>
          </a:p>
        </p:txBody>
      </p:sp>
      <p:sp>
        <p:nvSpPr>
          <p:cNvPr id="3" name="Content Placeholder 2">
            <a:extLst>
              <a:ext uri="{FF2B5EF4-FFF2-40B4-BE49-F238E27FC236}">
                <a16:creationId xmlns:a16="http://schemas.microsoft.com/office/drawing/2014/main" id="{6A3BB4CF-BC55-4601-B7A9-AD1175EE3B02}"/>
              </a:ext>
            </a:extLst>
          </p:cNvPr>
          <p:cNvSpPr>
            <a:spLocks noGrp="1"/>
          </p:cNvSpPr>
          <p:nvPr>
            <p:ph idx="1"/>
          </p:nvPr>
        </p:nvSpPr>
        <p:spPr/>
        <p:txBody>
          <a:bodyPr/>
          <a:lstStyle/>
          <a:p>
            <a:pPr marL="342900" indent="-342900">
              <a:buFont typeface="Arial" panose="020B0604020202020204" pitchFamily="34" charset="0"/>
              <a:buChar char="•"/>
            </a:pPr>
            <a:r>
              <a:rPr lang="en-AU" dirty="0"/>
              <a:t>Multiple methods:</a:t>
            </a:r>
          </a:p>
          <a:p>
            <a:pPr marL="558900" lvl="1" indent="-342900"/>
            <a:r>
              <a:rPr lang="en-AU" dirty="0"/>
              <a:t>Method 1: </a:t>
            </a:r>
          </a:p>
          <a:p>
            <a:pPr marL="774900" lvl="2" indent="-342900"/>
            <a:r>
              <a:rPr lang="en-AU" dirty="0"/>
              <a:t>Download Data.vic.gov flood data </a:t>
            </a:r>
          </a:p>
          <a:p>
            <a:pPr marL="774900" lvl="2" indent="-342900"/>
            <a:r>
              <a:rPr lang="en-AU" dirty="0"/>
              <a:t>Find the intersection of the flooded extent area of each alignment</a:t>
            </a:r>
          </a:p>
          <a:p>
            <a:pPr marL="558900" lvl="1" indent="-342900"/>
            <a:r>
              <a:rPr lang="en-AU" dirty="0"/>
              <a:t>Method 2:</a:t>
            </a:r>
          </a:p>
          <a:p>
            <a:pPr marL="774900" lvl="2" indent="-342900"/>
            <a:r>
              <a:rPr lang="en-AU" dirty="0"/>
              <a:t>Calculating a flow accumulation</a:t>
            </a:r>
          </a:p>
          <a:p>
            <a:pPr marL="774900" lvl="2" indent="-342900"/>
            <a:r>
              <a:rPr lang="en-AU" dirty="0"/>
              <a:t>Use the Fill tool with the DTM</a:t>
            </a:r>
          </a:p>
          <a:p>
            <a:pPr marL="774900" lvl="2" indent="-342900"/>
            <a:r>
              <a:rPr lang="en-AU" sz="1800" dirty="0"/>
              <a:t>Then use the Flow Direction tool (not raster function)</a:t>
            </a:r>
          </a:p>
          <a:p>
            <a:pPr marL="774900" lvl="2" indent="-342900"/>
            <a:r>
              <a:rPr lang="en-AU" sz="1800" dirty="0"/>
              <a:t>Then use the Flow Accumulation tool</a:t>
            </a:r>
            <a:endParaRPr lang="en-AU" dirty="0"/>
          </a:p>
          <a:p>
            <a:pPr marL="558900" lvl="1" indent="-342900"/>
            <a:r>
              <a:rPr lang="en-AU" dirty="0"/>
              <a:t>Method 3: </a:t>
            </a:r>
          </a:p>
          <a:p>
            <a:pPr marL="774900" lvl="2" indent="-342900"/>
            <a:r>
              <a:rPr lang="en-AU" dirty="0"/>
              <a:t>Visual interpretation from base maps</a:t>
            </a:r>
          </a:p>
          <a:p>
            <a:pPr marL="774900" lvl="2" indent="-342900"/>
            <a:r>
              <a:rPr lang="en-AU" dirty="0"/>
              <a:t>We do NOT recommend this  </a:t>
            </a:r>
          </a:p>
        </p:txBody>
      </p:sp>
      <p:sp>
        <p:nvSpPr>
          <p:cNvPr id="4" name="Slide Number Placeholder 3">
            <a:extLst>
              <a:ext uri="{FF2B5EF4-FFF2-40B4-BE49-F238E27FC236}">
                <a16:creationId xmlns:a16="http://schemas.microsoft.com/office/drawing/2014/main" id="{E6D4C3CE-81C4-4F9C-AB7C-99EF94D32DB4}"/>
              </a:ext>
            </a:extLst>
          </p:cNvPr>
          <p:cNvSpPr>
            <a:spLocks noGrp="1"/>
          </p:cNvSpPr>
          <p:nvPr>
            <p:ph type="sldNum" sz="quarter" idx="12"/>
          </p:nvPr>
        </p:nvSpPr>
        <p:spPr/>
        <p:txBody>
          <a:bodyPr/>
          <a:lstStyle/>
          <a:p>
            <a:fld id="{DC22DD25-61AE-413C-B4D2-EF2365C9B2E1}" type="slidenum">
              <a:rPr lang="en-AU" noProof="0" smtClean="0"/>
              <a:t>6</a:t>
            </a:fld>
            <a:endParaRPr lang="en-AU" noProof="0"/>
          </a:p>
        </p:txBody>
      </p:sp>
    </p:spTree>
    <p:extLst>
      <p:ext uri="{BB962C8B-B14F-4D97-AF65-F5344CB8AC3E}">
        <p14:creationId xmlns:p14="http://schemas.microsoft.com/office/powerpoint/2010/main" val="14479666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8A39CE-5E14-41A6-89C8-D5D6CDB74C97}"/>
              </a:ext>
            </a:extLst>
          </p:cNvPr>
          <p:cNvSpPr>
            <a:spLocks noGrp="1"/>
          </p:cNvSpPr>
          <p:nvPr>
            <p:ph type="body" sz="quarter" idx="13"/>
          </p:nvPr>
        </p:nvSpPr>
        <p:spPr>
          <a:xfrm>
            <a:off x="316357" y="1532415"/>
            <a:ext cx="6326669" cy="4459190"/>
          </a:xfrm>
        </p:spPr>
        <p:txBody>
          <a:bodyPr>
            <a:normAutofit/>
          </a:bodyPr>
          <a:lstStyle/>
          <a:p>
            <a:pPr marL="342900" indent="-342900">
              <a:buFont typeface="Arial" panose="020B0604020202020204" pitchFamily="34" charset="0"/>
              <a:buChar char="•"/>
            </a:pPr>
            <a:r>
              <a:rPr lang="en-AU" dirty="0"/>
              <a:t>Export each alignment to its own layer </a:t>
            </a:r>
          </a:p>
          <a:p>
            <a:pPr marL="342900" indent="-342900">
              <a:buFont typeface="Arial" panose="020B0604020202020204" pitchFamily="34" charset="0"/>
              <a:buChar char="•"/>
            </a:pPr>
            <a:r>
              <a:rPr lang="en-AU" dirty="0"/>
              <a:t>Generate points along line at 20 m each</a:t>
            </a:r>
          </a:p>
          <a:p>
            <a:pPr marL="342900" indent="-342900">
              <a:buFont typeface="Arial" panose="020B0604020202020204" pitchFamily="34" charset="0"/>
              <a:buChar char="•"/>
            </a:pPr>
            <a:r>
              <a:rPr lang="en-AU" dirty="0"/>
              <a:t>Get change in elevation: </a:t>
            </a:r>
          </a:p>
          <a:p>
            <a:pPr marL="558900" lvl="1" indent="-342900"/>
            <a:r>
              <a:rPr lang="en-AU" dirty="0"/>
              <a:t>Math raster function</a:t>
            </a:r>
          </a:p>
          <a:p>
            <a:pPr marL="558900" lvl="1" indent="-342900"/>
            <a:r>
              <a:rPr lang="en-AU" dirty="0"/>
              <a:t>20*Tan(slope*(pi/180)) – see image for description</a:t>
            </a:r>
          </a:p>
          <a:p>
            <a:pPr marL="457200" indent="-457200">
              <a:spcBef>
                <a:spcPts val="0"/>
              </a:spcBef>
              <a:buFont typeface="Arial" panose="020B0604020202020204" pitchFamily="34" charset="0"/>
              <a:buChar char="•"/>
            </a:pPr>
            <a:r>
              <a:rPr lang="en-AU" dirty="0"/>
              <a:t>Extract change in elevation raster values to points </a:t>
            </a:r>
          </a:p>
          <a:p>
            <a:pPr marL="457200" indent="-457200">
              <a:spcBef>
                <a:spcPts val="0"/>
              </a:spcBef>
              <a:buFont typeface="Arial" panose="020B0604020202020204" pitchFamily="34" charset="0"/>
              <a:buChar char="•"/>
            </a:pPr>
            <a:r>
              <a:rPr lang="en-AU" dirty="0"/>
              <a:t>Select points attribute table </a:t>
            </a:r>
          </a:p>
          <a:p>
            <a:pPr marL="457200" indent="-457200">
              <a:spcBef>
                <a:spcPts val="0"/>
              </a:spcBef>
              <a:buFont typeface="Arial" panose="020B0604020202020204" pitchFamily="34" charset="0"/>
              <a:buChar char="•"/>
            </a:pPr>
            <a:r>
              <a:rPr lang="en-AU" dirty="0"/>
              <a:t>Right click raster value</a:t>
            </a:r>
          </a:p>
          <a:p>
            <a:pPr marL="457200" indent="-457200">
              <a:spcBef>
                <a:spcPts val="0"/>
              </a:spcBef>
              <a:buFont typeface="Arial" panose="020B0604020202020204" pitchFamily="34" charset="0"/>
              <a:buChar char="•"/>
            </a:pPr>
            <a:r>
              <a:rPr lang="en-AU" dirty="0"/>
              <a:t>Select summary statistics and get the total sum</a:t>
            </a:r>
          </a:p>
          <a:p>
            <a:pPr marL="342900" indent="-342900">
              <a:buFont typeface="Arial" panose="020B0604020202020204" pitchFamily="34" charset="0"/>
              <a:buChar char="•"/>
            </a:pPr>
            <a:endParaRPr lang="en-AU" dirty="0"/>
          </a:p>
          <a:p>
            <a:pPr marL="342900" indent="-342900">
              <a:buFont typeface="Arial" panose="020B0604020202020204" pitchFamily="34" charset="0"/>
              <a:buChar char="•"/>
            </a:pPr>
            <a:endParaRPr lang="en-AU" dirty="0"/>
          </a:p>
        </p:txBody>
      </p:sp>
      <p:pic>
        <p:nvPicPr>
          <p:cNvPr id="5" name="Picture 4">
            <a:extLst>
              <a:ext uri="{FF2B5EF4-FFF2-40B4-BE49-F238E27FC236}">
                <a16:creationId xmlns:a16="http://schemas.microsoft.com/office/drawing/2014/main" id="{2649578F-23FA-4B12-92C6-ACBC1B98DB1C}"/>
              </a:ext>
            </a:extLst>
          </p:cNvPr>
          <p:cNvPicPr>
            <a:picLocks noChangeAspect="1"/>
          </p:cNvPicPr>
          <p:nvPr/>
        </p:nvPicPr>
        <p:blipFill>
          <a:blip r:embed="rId2"/>
          <a:stretch>
            <a:fillRect/>
          </a:stretch>
        </p:blipFill>
        <p:spPr>
          <a:xfrm>
            <a:off x="6929159" y="2475955"/>
            <a:ext cx="4829371" cy="1654059"/>
          </a:xfrm>
          <a:prstGeom prst="rect">
            <a:avLst/>
          </a:prstGeom>
          <a:noFill/>
        </p:spPr>
      </p:pic>
      <p:sp>
        <p:nvSpPr>
          <p:cNvPr id="2" name="Title 1">
            <a:extLst>
              <a:ext uri="{FF2B5EF4-FFF2-40B4-BE49-F238E27FC236}">
                <a16:creationId xmlns:a16="http://schemas.microsoft.com/office/drawing/2014/main" id="{1CCFE4FE-C440-41EA-854C-6467F1E17DBD}"/>
              </a:ext>
            </a:extLst>
          </p:cNvPr>
          <p:cNvSpPr>
            <a:spLocks noGrp="1"/>
          </p:cNvSpPr>
          <p:nvPr>
            <p:ph type="title"/>
          </p:nvPr>
        </p:nvSpPr>
        <p:spPr>
          <a:xfrm>
            <a:off x="1428765" y="395066"/>
            <a:ext cx="5214261" cy="887360"/>
          </a:xfrm>
        </p:spPr>
        <p:txBody>
          <a:bodyPr anchor="b">
            <a:normAutofit/>
          </a:bodyPr>
          <a:lstStyle/>
          <a:p>
            <a:r>
              <a:rPr lang="en-AU" sz="2000"/>
              <a:t>Requirement: Total number of metres each alignment climbs or falls</a:t>
            </a:r>
          </a:p>
        </p:txBody>
      </p:sp>
      <p:sp>
        <p:nvSpPr>
          <p:cNvPr id="4" name="Slide Number Placeholder 3">
            <a:extLst>
              <a:ext uri="{FF2B5EF4-FFF2-40B4-BE49-F238E27FC236}">
                <a16:creationId xmlns:a16="http://schemas.microsoft.com/office/drawing/2014/main" id="{E7876D90-6BE5-49B9-9E69-38B5B5258A6E}"/>
              </a:ext>
            </a:extLst>
          </p:cNvPr>
          <p:cNvSpPr>
            <a:spLocks noGrp="1"/>
          </p:cNvSpPr>
          <p:nvPr>
            <p:ph type="sldNum" sz="quarter" idx="18"/>
          </p:nvPr>
        </p:nvSpPr>
        <p:spPr>
          <a:xfrm>
            <a:off x="10960059" y="6172501"/>
            <a:ext cx="846000" cy="365125"/>
          </a:xfrm>
        </p:spPr>
        <p:txBody>
          <a:bodyPr anchor="ctr">
            <a:normAutofit/>
          </a:bodyPr>
          <a:lstStyle/>
          <a:p>
            <a:pPr>
              <a:spcAft>
                <a:spcPts val="600"/>
              </a:spcAft>
            </a:pPr>
            <a:fld id="{DC22DD25-61AE-413C-B4D2-EF2365C9B2E1}" type="slidenum">
              <a:rPr lang="en-AU" noProof="0" smtClean="0"/>
              <a:pPr>
                <a:spcAft>
                  <a:spcPts val="600"/>
                </a:spcAft>
              </a:pPr>
              <a:t>7</a:t>
            </a:fld>
            <a:endParaRPr lang="en-AU" noProof="0"/>
          </a:p>
        </p:txBody>
      </p:sp>
    </p:spTree>
    <p:extLst>
      <p:ext uri="{BB962C8B-B14F-4D97-AF65-F5344CB8AC3E}">
        <p14:creationId xmlns:p14="http://schemas.microsoft.com/office/powerpoint/2010/main" val="2673396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0C228-99E9-4B70-884E-240686BE2A6D}"/>
              </a:ext>
            </a:extLst>
          </p:cNvPr>
          <p:cNvSpPr>
            <a:spLocks noGrp="1"/>
          </p:cNvSpPr>
          <p:nvPr>
            <p:ph type="title"/>
          </p:nvPr>
        </p:nvSpPr>
        <p:spPr/>
        <p:txBody>
          <a:bodyPr/>
          <a:lstStyle/>
          <a:p>
            <a:r>
              <a:rPr lang="en-AU" dirty="0"/>
              <a:t>Length and 3D length of each alignment </a:t>
            </a:r>
          </a:p>
        </p:txBody>
      </p:sp>
      <p:sp>
        <p:nvSpPr>
          <p:cNvPr id="3" name="Content Placeholder 2">
            <a:extLst>
              <a:ext uri="{FF2B5EF4-FFF2-40B4-BE49-F238E27FC236}">
                <a16:creationId xmlns:a16="http://schemas.microsoft.com/office/drawing/2014/main" id="{5DB0F5BB-1426-4AE2-987E-B54FAE176191}"/>
              </a:ext>
            </a:extLst>
          </p:cNvPr>
          <p:cNvSpPr>
            <a:spLocks noGrp="1"/>
          </p:cNvSpPr>
          <p:nvPr>
            <p:ph idx="1"/>
          </p:nvPr>
        </p:nvSpPr>
        <p:spPr/>
        <p:txBody>
          <a:bodyPr/>
          <a:lstStyle/>
          <a:p>
            <a:pPr marL="342900" indent="-342900">
              <a:buFont typeface="Arial" panose="020B0604020202020204" pitchFamily="34" charset="0"/>
              <a:buChar char="•"/>
            </a:pPr>
            <a:r>
              <a:rPr lang="en-AU" dirty="0"/>
              <a:t>Attribute table of alignments</a:t>
            </a:r>
          </a:p>
          <a:p>
            <a:pPr marL="342900" indent="-342900">
              <a:buFont typeface="Arial" panose="020B0604020202020204" pitchFamily="34" charset="0"/>
              <a:buChar char="•"/>
            </a:pPr>
            <a:r>
              <a:rPr lang="en-AU" dirty="0"/>
              <a:t>Add a new field/ column</a:t>
            </a:r>
          </a:p>
          <a:p>
            <a:pPr marL="342900" indent="-342900">
              <a:buFont typeface="Arial" panose="020B0604020202020204" pitchFamily="34" charset="0"/>
              <a:buChar char="•"/>
            </a:pPr>
            <a:r>
              <a:rPr lang="en-AU" dirty="0"/>
              <a:t>Right click the new column and select calculate geometry</a:t>
            </a:r>
          </a:p>
          <a:p>
            <a:pPr marL="342900" indent="-342900">
              <a:buFont typeface="Arial" panose="020B0604020202020204" pitchFamily="34" charset="0"/>
              <a:buChar char="•"/>
            </a:pPr>
            <a:r>
              <a:rPr lang="en-AU" dirty="0"/>
              <a:t>Select length and run</a:t>
            </a:r>
          </a:p>
          <a:p>
            <a:pPr marL="342900" indent="-342900">
              <a:buFont typeface="Arial" panose="020B0604020202020204" pitchFamily="34" charset="0"/>
              <a:buChar char="•"/>
            </a:pPr>
            <a:endParaRPr lang="en-AU" dirty="0"/>
          </a:p>
          <a:p>
            <a:pPr marL="342900" indent="-342900">
              <a:buFont typeface="Arial" panose="020B0604020202020204" pitchFamily="34" charset="0"/>
              <a:buChar char="•"/>
            </a:pPr>
            <a:r>
              <a:rPr lang="en-AU" dirty="0"/>
              <a:t>For 3D length need to first interpolate shape with DTM </a:t>
            </a:r>
          </a:p>
          <a:p>
            <a:pPr marL="558900" lvl="1" indent="-342900"/>
            <a:r>
              <a:rPr lang="en-AU" dirty="0"/>
              <a:t>Use the Interpolate shape tool to interpolate the DTM z values to the proposed alignment </a:t>
            </a:r>
          </a:p>
          <a:p>
            <a:pPr marL="558900" lvl="1" indent="-342900"/>
            <a:r>
              <a:rPr lang="en-AU" dirty="0"/>
              <a:t>Right slick the new layer’s attribute table to get the 3D length </a:t>
            </a:r>
          </a:p>
          <a:p>
            <a:pPr marL="558900" lvl="1" indent="-342900"/>
            <a:endParaRPr lang="en-AU" dirty="0"/>
          </a:p>
          <a:p>
            <a:pPr marL="342900" indent="-342900">
              <a:buFont typeface="Arial" panose="020B0604020202020204" pitchFamily="34" charset="0"/>
              <a:buChar char="•"/>
            </a:pPr>
            <a:endParaRPr lang="en-AU" dirty="0"/>
          </a:p>
          <a:p>
            <a:pPr marL="342900" indent="-342900">
              <a:buFont typeface="Arial" panose="020B0604020202020204" pitchFamily="34" charset="0"/>
              <a:buChar char="•"/>
            </a:pPr>
            <a:endParaRPr lang="en-AU" dirty="0"/>
          </a:p>
        </p:txBody>
      </p:sp>
      <p:sp>
        <p:nvSpPr>
          <p:cNvPr id="4" name="Slide Number Placeholder 3">
            <a:extLst>
              <a:ext uri="{FF2B5EF4-FFF2-40B4-BE49-F238E27FC236}">
                <a16:creationId xmlns:a16="http://schemas.microsoft.com/office/drawing/2014/main" id="{C76A52E5-949E-4D70-9EB7-5EEEAD1AC371}"/>
              </a:ext>
            </a:extLst>
          </p:cNvPr>
          <p:cNvSpPr>
            <a:spLocks noGrp="1"/>
          </p:cNvSpPr>
          <p:nvPr>
            <p:ph type="sldNum" sz="quarter" idx="12"/>
          </p:nvPr>
        </p:nvSpPr>
        <p:spPr/>
        <p:txBody>
          <a:bodyPr/>
          <a:lstStyle/>
          <a:p>
            <a:fld id="{DC22DD25-61AE-413C-B4D2-EF2365C9B2E1}" type="slidenum">
              <a:rPr lang="en-AU" noProof="0" smtClean="0"/>
              <a:t>8</a:t>
            </a:fld>
            <a:endParaRPr lang="en-AU" noProof="0"/>
          </a:p>
        </p:txBody>
      </p:sp>
    </p:spTree>
    <p:extLst>
      <p:ext uri="{BB962C8B-B14F-4D97-AF65-F5344CB8AC3E}">
        <p14:creationId xmlns:p14="http://schemas.microsoft.com/office/powerpoint/2010/main" val="1961181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3DFD9-D722-4F3D-B0C8-CD58533283AC}"/>
              </a:ext>
            </a:extLst>
          </p:cNvPr>
          <p:cNvSpPr>
            <a:spLocks noGrp="1"/>
          </p:cNvSpPr>
          <p:nvPr>
            <p:ph type="title"/>
          </p:nvPr>
        </p:nvSpPr>
        <p:spPr/>
        <p:txBody>
          <a:bodyPr/>
          <a:lstStyle/>
          <a:p>
            <a:r>
              <a:rPr lang="en-AU" dirty="0"/>
              <a:t>Steps to help complete the assignment</a:t>
            </a:r>
          </a:p>
        </p:txBody>
      </p:sp>
      <p:sp>
        <p:nvSpPr>
          <p:cNvPr id="3" name="Content Placeholder 2">
            <a:extLst>
              <a:ext uri="{FF2B5EF4-FFF2-40B4-BE49-F238E27FC236}">
                <a16:creationId xmlns:a16="http://schemas.microsoft.com/office/drawing/2014/main" id="{D19DC0AF-F767-4206-9847-6D8EA2A3F04D}"/>
              </a:ext>
            </a:extLst>
          </p:cNvPr>
          <p:cNvSpPr>
            <a:spLocks noGrp="1"/>
          </p:cNvSpPr>
          <p:nvPr>
            <p:ph idx="1"/>
          </p:nvPr>
        </p:nvSpPr>
        <p:spPr/>
        <p:txBody>
          <a:bodyPr/>
          <a:lstStyle/>
          <a:p>
            <a:pPr>
              <a:spcBef>
                <a:spcPts val="0"/>
              </a:spcBef>
            </a:pPr>
            <a:r>
              <a:rPr lang="en-AU" dirty="0"/>
              <a:t>Steps:</a:t>
            </a:r>
          </a:p>
          <a:p>
            <a:pPr marL="457200" indent="-457200">
              <a:spcBef>
                <a:spcPts val="0"/>
              </a:spcBef>
              <a:buAutoNum type="arabicPeriod"/>
            </a:pPr>
            <a:r>
              <a:rPr lang="en-AU" sz="1800" dirty="0"/>
              <a:t>Get data, make new GDB, make it default GDB</a:t>
            </a:r>
          </a:p>
          <a:p>
            <a:pPr marL="457200" indent="-457200">
              <a:spcBef>
                <a:spcPts val="0"/>
              </a:spcBef>
              <a:buAutoNum type="arabicPeriod"/>
            </a:pPr>
            <a:r>
              <a:rPr lang="en-AU" sz="1800" dirty="0"/>
              <a:t>Show just 4 options, definition query</a:t>
            </a:r>
          </a:p>
          <a:p>
            <a:pPr marL="457200" indent="-457200">
              <a:spcBef>
                <a:spcPts val="0"/>
              </a:spcBef>
              <a:buAutoNum type="arabicPeriod"/>
            </a:pPr>
            <a:r>
              <a:rPr lang="en-AU" sz="1800" dirty="0"/>
              <a:t>Load in DEM, change symbology to Classify, 10 classes, elevation colours</a:t>
            </a:r>
          </a:p>
          <a:p>
            <a:pPr marL="457200" indent="-457200">
              <a:spcBef>
                <a:spcPts val="0"/>
              </a:spcBef>
              <a:buAutoNum type="arabicPeriod"/>
            </a:pPr>
            <a:r>
              <a:rPr lang="en-AU" sz="1800" dirty="0"/>
              <a:t>Clip raster</a:t>
            </a:r>
          </a:p>
          <a:p>
            <a:pPr marL="457200" indent="-457200">
              <a:spcBef>
                <a:spcPts val="0"/>
              </a:spcBef>
              <a:buAutoNum type="arabicPeriod"/>
            </a:pPr>
            <a:r>
              <a:rPr lang="en-AU" sz="1800" dirty="0"/>
              <a:t>Slope raster function</a:t>
            </a:r>
          </a:p>
          <a:p>
            <a:pPr marL="457200" indent="-457200">
              <a:spcBef>
                <a:spcPts val="0"/>
              </a:spcBef>
              <a:buAutoNum type="arabicPeriod"/>
            </a:pPr>
            <a:r>
              <a:rPr lang="en-AU" sz="1800" dirty="0"/>
              <a:t>Get slope &gt;= 25 degrees, Greater than Equal raster function, select raster, raster 2 = 25</a:t>
            </a:r>
          </a:p>
          <a:p>
            <a:pPr marL="457200" indent="-457200">
              <a:spcBef>
                <a:spcPts val="0"/>
              </a:spcBef>
              <a:buAutoNum type="arabicPeriod"/>
            </a:pPr>
            <a:r>
              <a:rPr lang="en-AU" sz="1800" dirty="0"/>
              <a:t>Get change in elevation</a:t>
            </a:r>
          </a:p>
          <a:p>
            <a:pPr marL="730350" lvl="1" indent="-514350">
              <a:spcBef>
                <a:spcPts val="0"/>
              </a:spcBef>
              <a:buFont typeface="+mj-lt"/>
              <a:buAutoNum type="romanUcPeriod"/>
            </a:pPr>
            <a:r>
              <a:rPr lang="en-AU" sz="1800" dirty="0"/>
              <a:t>Math raster function</a:t>
            </a:r>
          </a:p>
          <a:p>
            <a:pPr marL="730350" lvl="1" indent="-514350">
              <a:spcBef>
                <a:spcPts val="0"/>
              </a:spcBef>
              <a:buFont typeface="+mj-lt"/>
              <a:buAutoNum type="romanUcPeriod"/>
            </a:pPr>
            <a:r>
              <a:rPr lang="en-AU" sz="1800" dirty="0"/>
              <a:t>20*Tan(x*(pi/180))</a:t>
            </a:r>
          </a:p>
          <a:p>
            <a:pPr marL="457200" indent="-457200">
              <a:spcBef>
                <a:spcPts val="0"/>
              </a:spcBef>
              <a:buFont typeface="+mj-lt"/>
              <a:buAutoNum type="arabicPeriod"/>
            </a:pPr>
            <a:r>
              <a:rPr lang="en-AU" sz="1800" dirty="0"/>
              <a:t>Flow Direction tool (not raster function)</a:t>
            </a:r>
          </a:p>
          <a:p>
            <a:pPr marL="457200" indent="-457200">
              <a:spcBef>
                <a:spcPts val="0"/>
              </a:spcBef>
              <a:buFont typeface="+mj-lt"/>
              <a:buAutoNum type="arabicPeriod"/>
            </a:pPr>
            <a:r>
              <a:rPr lang="en-AU" sz="1800" dirty="0"/>
              <a:t>Flow Accumulation tool</a:t>
            </a:r>
          </a:p>
          <a:p>
            <a:pPr marL="457200" indent="-457200">
              <a:spcBef>
                <a:spcPts val="0"/>
              </a:spcBef>
              <a:buFont typeface="+mj-lt"/>
              <a:buAutoNum type="arabicPeriod"/>
            </a:pPr>
            <a:r>
              <a:rPr lang="en-AU" sz="1800" dirty="0"/>
              <a:t>Limit to &gt; 50,000 (shows rivers)</a:t>
            </a:r>
          </a:p>
          <a:p>
            <a:pPr marL="457200" indent="-457200">
              <a:spcBef>
                <a:spcPts val="0"/>
              </a:spcBef>
              <a:buFont typeface="+mj-lt"/>
              <a:buAutoNum type="arabicPeriod"/>
            </a:pPr>
            <a:r>
              <a:rPr lang="en-AU" sz="1800" dirty="0"/>
              <a:t>Generate Points Along Lines (20 Meters)</a:t>
            </a:r>
          </a:p>
          <a:p>
            <a:pPr marL="457200" indent="-457200">
              <a:spcBef>
                <a:spcPts val="0"/>
              </a:spcBef>
              <a:buFont typeface="+mj-lt"/>
              <a:buAutoNum type="arabicPeriod"/>
            </a:pPr>
            <a:r>
              <a:rPr lang="en-AU" sz="1800" dirty="0"/>
              <a:t>Extract Multiple values to points</a:t>
            </a:r>
          </a:p>
          <a:p>
            <a:pPr marL="457200" indent="-457200">
              <a:spcBef>
                <a:spcPts val="0"/>
              </a:spcBef>
              <a:buFont typeface="+mj-lt"/>
              <a:buAutoNum type="arabicPeriod"/>
            </a:pPr>
            <a:r>
              <a:rPr lang="en-AU" sz="1800" dirty="0"/>
              <a:t>Summarize Attributes</a:t>
            </a:r>
          </a:p>
          <a:p>
            <a:pPr marL="457200" indent="-457200">
              <a:spcBef>
                <a:spcPts val="0"/>
              </a:spcBef>
              <a:buFont typeface="+mj-lt"/>
              <a:buAutoNum type="arabicPeriod"/>
            </a:pPr>
            <a:r>
              <a:rPr lang="en-AU" sz="1800" dirty="0"/>
              <a:t>Add surface information Tool (multiple attributes including surface length)</a:t>
            </a:r>
          </a:p>
          <a:p>
            <a:pPr marL="457200" indent="-457200">
              <a:spcBef>
                <a:spcPts val="0"/>
              </a:spcBef>
              <a:buFont typeface="+mj-lt"/>
              <a:buAutoNum type="arabicPeriod"/>
            </a:pPr>
            <a:r>
              <a:rPr lang="en-AU" sz="1800" dirty="0"/>
              <a:t>Get 100 year flood extents, clip lines to extents, calculate length</a:t>
            </a:r>
          </a:p>
          <a:p>
            <a:pPr lvl="1" indent="0">
              <a:spcBef>
                <a:spcPts val="0"/>
              </a:spcBef>
              <a:buNone/>
            </a:pPr>
            <a:endParaRPr lang="en-AU" dirty="0"/>
          </a:p>
          <a:p>
            <a:endParaRPr lang="en-AU" dirty="0"/>
          </a:p>
        </p:txBody>
      </p:sp>
      <p:sp>
        <p:nvSpPr>
          <p:cNvPr id="4" name="Slide Number Placeholder 3">
            <a:extLst>
              <a:ext uri="{FF2B5EF4-FFF2-40B4-BE49-F238E27FC236}">
                <a16:creationId xmlns:a16="http://schemas.microsoft.com/office/drawing/2014/main" id="{DF6CE827-D7F5-4B53-8547-7E323002548C}"/>
              </a:ext>
            </a:extLst>
          </p:cNvPr>
          <p:cNvSpPr>
            <a:spLocks noGrp="1"/>
          </p:cNvSpPr>
          <p:nvPr>
            <p:ph type="sldNum" sz="quarter" idx="12"/>
          </p:nvPr>
        </p:nvSpPr>
        <p:spPr/>
        <p:txBody>
          <a:bodyPr/>
          <a:lstStyle/>
          <a:p>
            <a:fld id="{DC22DD25-61AE-413C-B4D2-EF2365C9B2E1}" type="slidenum">
              <a:rPr lang="en-AU" noProof="0" smtClean="0"/>
              <a:t>9</a:t>
            </a:fld>
            <a:endParaRPr lang="en-AU" noProof="0"/>
          </a:p>
        </p:txBody>
      </p:sp>
    </p:spTree>
    <p:extLst>
      <p:ext uri="{BB962C8B-B14F-4D97-AF65-F5344CB8AC3E}">
        <p14:creationId xmlns:p14="http://schemas.microsoft.com/office/powerpoint/2010/main" val="1688017474"/>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536B4FA4-5FAA-443C-9C78-6C52DBA34E61}" vid="{14C51791-37E8-4657-9CE5-D4E99BD32A32}"/>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536B4FA4-5FAA-443C-9C78-6C52DBA34E61}" vid="{AB136F3B-80A3-4FB0-BF85-2FB1B6DB43A3}"/>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536B4FA4-5FAA-443C-9C78-6C52DBA34E61}" vid="{826CCCAB-60C9-4959-938C-0BD365A015D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863</Words>
  <Application>Microsoft Office PowerPoint</Application>
  <PresentationFormat>Widescreen</PresentationFormat>
  <Paragraphs>106</Paragraphs>
  <Slides>11</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11</vt:i4>
      </vt:variant>
    </vt:vector>
  </HeadingPairs>
  <TitlesOfParts>
    <vt:vector size="17" baseType="lpstr">
      <vt:lpstr>Arial</vt:lpstr>
      <vt:lpstr>Calibri</vt:lpstr>
      <vt:lpstr>Georgia</vt:lpstr>
      <vt:lpstr>University of Melbourne</vt:lpstr>
      <vt:lpstr>University of Melbourne Patterns</vt:lpstr>
      <vt:lpstr>University of Melbourne-Layout B</vt:lpstr>
      <vt:lpstr>PowerPoint Presentation</vt:lpstr>
      <vt:lpstr>Feedback from assignment 2</vt:lpstr>
      <vt:lpstr>PowerPoint Presentation</vt:lpstr>
      <vt:lpstr>Analysis for high speed rail</vt:lpstr>
      <vt:lpstr>Requirement: Cannot be on a slope of over 25 degrees</vt:lpstr>
      <vt:lpstr>Requirement: Cannot follow a path prone to flooding </vt:lpstr>
      <vt:lpstr>Requirement: Total number of metres each alignment climbs or falls</vt:lpstr>
      <vt:lpstr>Length and 3D length of each alignment </vt:lpstr>
      <vt:lpstr>Steps to help complete the assignment</vt:lpstr>
      <vt:lpstr>Other assignment notes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Hazel Altundal</dc:creator>
  <cp:lastModifiedBy>Chris Lambert</cp:lastModifiedBy>
  <cp:revision>4</cp:revision>
  <dcterms:created xsi:type="dcterms:W3CDTF">2020-04-19T06:11:41Z</dcterms:created>
  <dcterms:modified xsi:type="dcterms:W3CDTF">2020-04-20T02:37:27Z</dcterms:modified>
</cp:coreProperties>
</file>